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9" r:id="rId5"/>
    <p:sldId id="275" r:id="rId6"/>
    <p:sldId id="273" r:id="rId7"/>
    <p:sldId id="265" r:id="rId8"/>
    <p:sldId id="283" r:id="rId9"/>
    <p:sldId id="281" r:id="rId10"/>
    <p:sldId id="280" r:id="rId11"/>
    <p:sldId id="276" r:id="rId12"/>
    <p:sldId id="277" r:id="rId13"/>
    <p:sldId id="278" r:id="rId14"/>
    <p:sldId id="279" r:id="rId15"/>
    <p:sldId id="27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8DC2"/>
    <a:srgbClr val="F3D1B1"/>
    <a:srgbClr val="FFE8CF"/>
    <a:srgbClr val="FFE8C7"/>
    <a:srgbClr val="FFEEC7"/>
    <a:srgbClr val="FFF0CC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assetstore.unity.com/packages/3d/characters/animals/5-animated-voxel-animals-145754" TargetMode="External"/><Relationship Id="rId4" Type="http://schemas.openxmlformats.org/officeDocument/2006/relationships/hyperlink" Target="https://assetstore.unity.com/packages/3d/props/food/root-vegetables-set-93392" TargetMode="External"/><Relationship Id="rId3" Type="http://schemas.openxmlformats.org/officeDocument/2006/relationships/hyperlink" Target="https://assetstore.unity.com/packages/3d/environments/landscapes/handpainted-forest-pack-v1-0-144637" TargetMode="External"/><Relationship Id="rId2" Type="http://schemas.openxmlformats.org/officeDocument/2006/relationships/hyperlink" Target="https://assetstore.unity.com/packages/2d/textures-materials/grass-flowers-pack-free-138810" TargetMode="External"/><Relationship Id="rId1" Type="http://schemas.openxmlformats.org/officeDocument/2006/relationships/hyperlink" Target="https://assetstore.unity.com/packages/3d/vegetation/trees/low-poly-tree-pack-578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display in a garden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64" y="-366227"/>
            <a:ext cx="12432722" cy="88113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9" y="5593081"/>
            <a:ext cx="12191999" cy="168433"/>
          </a:xfrm>
          <a:prstGeom prst="rect">
            <a:avLst/>
          </a:prstGeom>
          <a:solidFill>
            <a:srgbClr val="F3D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30" y="1655616"/>
            <a:ext cx="12191999" cy="3937463"/>
          </a:xfrm>
          <a:prstGeom prst="rect">
            <a:avLst/>
          </a:prstGeom>
          <a:solidFill>
            <a:srgbClr val="528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  <a:cs typeface="Calibri Light" panose="020F0302020204030204"/>
              </a:rPr>
              <a:t>Ecosystem</a:t>
            </a:r>
            <a:br>
              <a:rPr lang="en-US" dirty="0">
                <a:solidFill>
                  <a:schemeClr val="bg1"/>
                </a:solidFill>
                <a:latin typeface="Calibri" panose="020F0502020204030204"/>
                <a:cs typeface="Calibri Light" panose="020F0302020204030204"/>
              </a:rPr>
            </a:br>
            <a:r>
              <a:rPr lang="en-US" dirty="0">
                <a:solidFill>
                  <a:schemeClr val="bg1"/>
                </a:solidFill>
                <a:latin typeface="Calibri" panose="020F0502020204030204"/>
                <a:cs typeface="Calibri Light" panose="020F0302020204030204"/>
              </a:rPr>
              <a:t>on Your Kitchen Table</a:t>
            </a:r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9113"/>
            <a:ext cx="9144000" cy="1655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err="1">
                <a:solidFill>
                  <a:schemeClr val="bg1"/>
                </a:solidFill>
                <a:cs typeface="Calibri" panose="020F0502020204030204"/>
              </a:rPr>
              <a:t>Irimia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chemeClr val="bg1"/>
                </a:solidFill>
                <a:cs typeface="Calibri" panose="020F0502020204030204"/>
              </a:rPr>
              <a:t>Ioan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-David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Popa Vlad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err="1">
                <a:solidFill>
                  <a:schemeClr val="bg1"/>
                </a:solidFill>
                <a:cs typeface="Calibri" panose="020F0502020204030204"/>
              </a:rPr>
              <a:t>Mitici</a:t>
            </a:r>
            <a:r>
              <a:rPr lang="en-US" dirty="0">
                <a:solidFill>
                  <a:schemeClr val="bg1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chemeClr val="bg1"/>
                </a:solidFill>
                <a:cs typeface="Calibri" panose="020F0502020204030204"/>
              </a:rPr>
              <a:t>Alexandru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Alex ?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Axinte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Sebastian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9" y="1496368"/>
            <a:ext cx="12191999" cy="168433"/>
          </a:xfrm>
          <a:prstGeom prst="rect">
            <a:avLst/>
          </a:prstGeom>
          <a:solidFill>
            <a:srgbClr val="F3D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tree&#10;&#10;Description generated with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-528"/>
            <a:ext cx="12435468" cy="7398031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Pathfinding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63072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Breadth First Search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Each tile holds a pointer to the previous tile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(during the algorithm only)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Backtracks when it finds a match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ass, table, laying, green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-1592072"/>
            <a:ext cx="12379712" cy="8880557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Evolution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63072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Offsprings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inherit the average of parents' stats...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...and then mutates!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Up to 20% stat alterations (-10% / +20%)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ass, indoor, table, computer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8576" y="-26070"/>
            <a:ext cx="14238248" cy="6928725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Augmented</a:t>
            </a:r>
            <a:b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</a:br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Reality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63072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Unity AR system builds a 3D scene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Raycast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from camera to screen center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Marker is placed at collision point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Moving in circular motion helps building the hidden 3d scene faster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Scene movement according to real movement is handled by Unity AR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een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783"/>
            <a:ext cx="12639907" cy="8882237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Map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61687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Creates </a:t>
            </a:r>
            <a:r>
              <a:rPr lang="en-US" i="1" dirty="0" err="1">
                <a:solidFill>
                  <a:schemeClr val="bg1"/>
                </a:solidFill>
                <a:ea typeface="+mn-lt"/>
                <a:cs typeface="+mn-lt"/>
              </a:rPr>
              <a:t>maxNumberOfLakes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lakes of size </a:t>
            </a:r>
            <a:r>
              <a:rPr lang="en-US" i="1" dirty="0" err="1">
                <a:solidFill>
                  <a:schemeClr val="bg1"/>
                </a:solidFill>
                <a:ea typeface="+mn-lt"/>
                <a:cs typeface="+mn-lt"/>
              </a:rPr>
              <a:t>maxLakeSize</a:t>
            </a: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with centers at random points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higher the w (0 to 100), the higher the chance to spawn extra sand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Extra lonely sand is cleared afterwards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Trees at random positions on grass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indoor, building, kitchen, tabl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0" y="-703456"/>
            <a:ext cx="12621321" cy="9463668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Inspiration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17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Minecraft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TableZombies</a:t>
            </a:r>
            <a:endParaRPr lang="en-US" dirty="0" err="1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Coding Adventure: Simulating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   an Ecosystem (by Sebastian Lague)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Knightfall</a:t>
            </a:r>
            <a:endParaRPr lang="en-US" dirty="0" err="1">
              <a:cs typeface="Calibri" panose="020F0502020204030204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etarteco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Resources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72836" y="2570307"/>
            <a:ext cx="46073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  <a:hlinkClick r:id="rId1"/>
              </a:rPr>
              <a:t>Low Poly Trees</a:t>
            </a:r>
            <a:endParaRPr lang="en-US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  <a:hlinkClick r:id="rId2"/>
              </a:rPr>
              <a:t>Grass Flowers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  <a:hlinkClick r:id="rId3"/>
              </a:rPr>
              <a:t>Handpainted Forest (grass)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  <a:hlinkClick r:id="rId4"/>
              </a:rPr>
              <a:t>Root Vegetables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  <a:hlinkClick r:id="rId5"/>
              </a:rPr>
              <a:t>Voxel Animals</a:t>
            </a:r>
            <a:endParaRPr 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ass, green, building, fir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64" y="-21359"/>
            <a:ext cx="12320154" cy="7708437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What it 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17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Pocket-sized ecosystem simulation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Pleasant, low-poly graphics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Ever-adapting animals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endParaRPr lang="en-US" dirty="0">
              <a:solidFill>
                <a:srgbClr val="FFFFFF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grass, building, computer, group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2695"/>
            <a:ext cx="12370419" cy="10030706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Features</a:t>
            </a:r>
            <a:endParaRPr lang="en-US" sz="5400">
              <a:solidFill>
                <a:schemeClr val="bg1"/>
              </a:solidFill>
              <a:latin typeface="Segoe UI Light" panose="020B0502040204020203"/>
              <a:ea typeface="Tahoma" panose="020B0604030504040204"/>
              <a:cs typeface="Segoe UI Light" panose="020B05020402040202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17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Augmented Reality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Infinite ecosystem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Bunnies and Foxes AI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Evolution through natural selection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Procedurally generated environment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Dynamic wind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No servers or setup required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flower&#10;&#10;Description generated with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-3610"/>
            <a:ext cx="12686370" cy="7041780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Ecosystem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63072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Rabbits eat plants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Foxes eat rabbits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Plants spawn randomly and when animals die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Animals can die of hunger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" y="-130175"/>
            <a:ext cx="9294541" cy="6988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76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/>
                <a:ea typeface="Tahoma" panose="020B0604030504040204"/>
                <a:cs typeface="Calibri Light" panose="020F0302020204030204"/>
              </a:rPr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245" y="24017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Unity 3D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C#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Photoshop</a:t>
            </a:r>
            <a:endParaRPr lang="en-US" dirty="0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5" name="Picture 5" descr="A close up of a logo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863" y="487685"/>
            <a:ext cx="2743200" cy="2054044"/>
          </a:xfrm>
          <a:prstGeom prst="rect">
            <a:avLst/>
          </a:prstGeom>
        </p:spPr>
      </p:pic>
      <p:pic>
        <p:nvPicPr>
          <p:cNvPr id="6" name="Picture 6" descr="A picture containing drawing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088" y="2315040"/>
            <a:ext cx="1428750" cy="1428750"/>
          </a:xfrm>
          <a:prstGeom prst="rect">
            <a:avLst/>
          </a:prstGeom>
        </p:spPr>
      </p:pic>
      <p:pic>
        <p:nvPicPr>
          <p:cNvPr id="7" name="Picture 7" descr="A close up of a sign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156" y="4101791"/>
            <a:ext cx="1200615" cy="1200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SOLID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5440" y="23831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28DC2"/>
                </a:solidFill>
                <a:cs typeface="Calibri" panose="020F0502020204030204"/>
              </a:rPr>
              <a:t>SRP – Responsible for only 1 thing</a:t>
            </a:r>
            <a:endParaRPr lang="en-US">
              <a:solidFill>
                <a:srgbClr val="528DC2"/>
              </a:solidFill>
              <a:cs typeface="Calibri" panose="020F0502020204030204"/>
            </a:endParaRPr>
          </a:p>
          <a:p>
            <a:pPr lvl="1"/>
            <a:r>
              <a:rPr lang="en-US" err="1">
                <a:solidFill>
                  <a:srgbClr val="528DC2"/>
                </a:solidFill>
                <a:cs typeface="Calibri" panose="020F0502020204030204"/>
              </a:rPr>
              <a:t>Spawner</a:t>
            </a:r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 spawns, Prefabs holds prefabs...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528DC2"/>
                </a:solidFill>
              </a:rPr>
              <a:t>OCP – AnimalScript can be extended, but not modified</a:t>
            </a:r>
            <a:endParaRPr lang="en-US">
              <a:solidFill>
                <a:srgbClr val="528DC2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528DC2"/>
                </a:solidFill>
                <a:cs typeface="Calibri" panose="020F0502020204030204"/>
              </a:rPr>
              <a:t>AnimalScript is independent of its subclasses</a:t>
            </a:r>
            <a:endParaRPr lang="en-US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528DC2"/>
                </a:solidFill>
                <a:cs typeface="Calibri" panose="020F0502020204030204"/>
              </a:rPr>
              <a:t>LSP – A fox can replace a rabbit at any time and it will work</a:t>
            </a:r>
            <a:endParaRPr lang="en-US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528DC2"/>
                </a:solidFill>
                <a:ea typeface="+mn-lt"/>
                <a:cs typeface="+mn-lt"/>
              </a:rPr>
              <a:t>ISP – Our code is interface-free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528DC2"/>
                </a:solidFill>
                <a:cs typeface="Calibri" panose="020F0502020204030204"/>
              </a:rPr>
              <a:t>DIP – C# in Unity is already high level</a:t>
            </a:r>
            <a:endParaRPr lang="en-US">
              <a:solidFill>
                <a:srgbClr val="528DC2"/>
              </a:solidFill>
              <a:cs typeface="Calibri" panose="020F0502020204030204"/>
            </a:endParaRPr>
          </a:p>
          <a:p>
            <a:pPr lvl="1"/>
            <a:r>
              <a:rPr lang="en-US">
                <a:solidFill>
                  <a:srgbClr val="528DC2"/>
                </a:solidFill>
                <a:cs typeface="Calibri" panose="020F0502020204030204"/>
              </a:rPr>
              <a:t>Lower level code is not directly called by high level functions</a:t>
            </a:r>
            <a:endParaRPr lang="en-US">
              <a:solidFill>
                <a:srgbClr val="528DC2"/>
              </a:solidFill>
              <a:cs typeface="Calibri" panose="020F0502020204030204"/>
            </a:endParaRPr>
          </a:p>
          <a:p>
            <a:endParaRPr lang="en-US" dirty="0">
              <a:solidFill>
                <a:srgbClr val="528DC2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Design Patterns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5440" y="23831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Singleton – </a:t>
            </a:r>
            <a:r>
              <a:rPr lang="en-US" dirty="0" err="1">
                <a:solidFill>
                  <a:srgbClr val="528DC2"/>
                </a:solidFill>
                <a:cs typeface="Calibri" panose="020F0502020204030204"/>
              </a:rPr>
              <a:t>PlaneScript</a:t>
            </a:r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, Prefabs, Materials, </a:t>
            </a:r>
            <a:r>
              <a:rPr lang="en-US" dirty="0" err="1">
                <a:solidFill>
                  <a:srgbClr val="528DC2"/>
                </a:solidFill>
                <a:cs typeface="Calibri" panose="020F0502020204030204"/>
              </a:rPr>
              <a:t>etc</a:t>
            </a:r>
            <a:endParaRPr lang="en-US" dirty="0" err="1">
              <a:solidFill>
                <a:srgbClr val="528DC2"/>
              </a:solidFill>
              <a:cs typeface="Calibri" panose="020F0502020204030204"/>
            </a:endParaRPr>
          </a:p>
          <a:p>
            <a:pPr lvl="1"/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'Private constructor' in the Start method of the </a:t>
            </a:r>
            <a:r>
              <a:rPr lang="en-US" dirty="0" err="1">
                <a:solidFill>
                  <a:srgbClr val="528DC2"/>
                </a:solidFill>
                <a:cs typeface="Calibri" panose="020F0502020204030204"/>
              </a:rPr>
              <a:t>MonoBehaviour</a:t>
            </a:r>
            <a:endParaRPr lang="en-US" dirty="0" err="1">
              <a:solidFill>
                <a:srgbClr val="528DC2"/>
              </a:solidFill>
              <a:cs typeface="Calibri" panose="020F0502020204030204"/>
            </a:endParaRPr>
          </a:p>
          <a:p>
            <a:pPr lvl="1"/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Public get-only static instance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Factory class / functions – </a:t>
            </a:r>
            <a:r>
              <a:rPr lang="en-US" dirty="0" err="1">
                <a:solidFill>
                  <a:srgbClr val="528DC2"/>
                </a:solidFill>
                <a:cs typeface="Calibri" panose="020F0502020204030204"/>
              </a:rPr>
              <a:t>Spawner.cs</a:t>
            </a:r>
            <a:endParaRPr lang="en-US" dirty="0" err="1">
              <a:solidFill>
                <a:srgbClr val="528DC2"/>
              </a:solidFill>
              <a:cs typeface="Calibri" panose="020F0502020204030204"/>
            </a:endParaRPr>
          </a:p>
          <a:p>
            <a:pPr lvl="1"/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Instantiates objects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 dirty="0">
                <a:solidFill>
                  <a:srgbClr val="528DC2"/>
                </a:solidFill>
                <a:cs typeface="Calibri" panose="020F0502020204030204"/>
              </a:rPr>
              <a:t>Prototype – Unity prefab system is based on prototypes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528DC2"/>
                </a:solidFill>
                <a:cs typeface="Calibri" panose="020F0502020204030204"/>
              </a:rPr>
              <a:t>Flyweight Design – All tiles use the same three materials</a:t>
            </a:r>
            <a:endParaRPr lang="en-US" dirty="0">
              <a:solidFill>
                <a:srgbClr val="528DC2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Architecture</a:t>
            </a:r>
            <a:endParaRPr lang="en-US" sz="5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5440" y="23831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528DC2"/>
                </a:solidFill>
                <a:cs typeface="Calibri" panose="020F0502020204030204"/>
              </a:rPr>
              <a:t>Layered map generation</a:t>
            </a:r>
            <a:endParaRPr lang="en-US" dirty="0">
              <a:solidFill>
                <a:srgbClr val="528DC2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528DC2"/>
                </a:solidFill>
                <a:ea typeface="+mn-lt"/>
                <a:cs typeface="+mn-lt"/>
              </a:rPr>
              <a:t>Map generation flows through multiple layers</a:t>
            </a:r>
            <a:endParaRPr lang="en-US">
              <a:solidFill>
                <a:srgbClr val="528DC2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528DC2"/>
                </a:solidFill>
                <a:ea typeface="+mn-lt"/>
                <a:cs typeface="+mn-lt"/>
              </a:rPr>
              <a:t>Microkernel Architecture (kind of)</a:t>
            </a:r>
            <a:endParaRPr lang="en-US" dirty="0">
              <a:solidFill>
                <a:srgbClr val="528DC2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528DC2"/>
                </a:solidFill>
                <a:ea typeface="+mn-lt"/>
                <a:cs typeface="+mn-lt"/>
              </a:rPr>
              <a:t>Current systems can be enhanced with additional </a:t>
            </a:r>
            <a:r>
              <a:rPr lang="en-US" i="1">
                <a:solidFill>
                  <a:srgbClr val="528DC2"/>
                </a:solidFill>
                <a:ea typeface="+mn-lt"/>
                <a:cs typeface="+mn-lt"/>
              </a:rPr>
              <a:t>modules</a:t>
            </a:r>
            <a:endParaRPr lang="en-US">
              <a:solidFill>
                <a:srgbClr val="528DC2"/>
              </a:solidFill>
              <a:ea typeface="+mn-lt"/>
              <a:cs typeface="+mn-lt"/>
            </a:endParaRPr>
          </a:p>
          <a:p>
            <a:pPr lvl="1"/>
            <a:endParaRPr lang="en-US" sz="2800" dirty="0">
              <a:solidFill>
                <a:srgbClr val="528DC2"/>
              </a:solidFill>
              <a:ea typeface="+mn-lt"/>
              <a:cs typeface="+mn-lt"/>
            </a:endParaRPr>
          </a:p>
          <a:p>
            <a:endParaRPr lang="en-US" dirty="0">
              <a:solidFill>
                <a:srgbClr val="528DC2"/>
              </a:solidFill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Code Structure Diagram</a:t>
            </a:r>
            <a:endParaRPr lang="en-US" sz="540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Picture 4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6669" y="2074765"/>
            <a:ext cx="6878443" cy="4548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2339</Words>
  <Application>WPS Presentation</Application>
  <PresentationFormat>Widescreen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Calibri Light</vt:lpstr>
      <vt:lpstr>Tahoma</vt:lpstr>
      <vt:lpstr>Segoe UI Light</vt:lpstr>
      <vt:lpstr>Microsoft YaHei</vt:lpstr>
      <vt:lpstr>Arial Unicode MS</vt:lpstr>
      <vt:lpstr>Calibri</vt:lpstr>
      <vt:lpstr>Office Theme</vt:lpstr>
      <vt:lpstr>Ecosystem on Your Kitchen Table</vt:lpstr>
      <vt:lpstr>What it is</vt:lpstr>
      <vt:lpstr>Features</vt:lpstr>
      <vt:lpstr>Ecosystem Flow</vt:lpstr>
      <vt:lpstr>Technologies</vt:lpstr>
      <vt:lpstr>SOLID</vt:lpstr>
      <vt:lpstr>Design Patterns</vt:lpstr>
      <vt:lpstr>Architecture</vt:lpstr>
      <vt:lpstr>Code Structure Diagram</vt:lpstr>
      <vt:lpstr>Pathfinding</vt:lpstr>
      <vt:lpstr>Evolution</vt:lpstr>
      <vt:lpstr>Augmented Reality</vt:lpstr>
      <vt:lpstr>Map Generation</vt:lpstr>
      <vt:lpstr>Inspiration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Dave</cp:lastModifiedBy>
  <cp:revision>471</cp:revision>
  <dcterms:created xsi:type="dcterms:W3CDTF">2020-06-10T12:38:00Z</dcterms:created>
  <dcterms:modified xsi:type="dcterms:W3CDTF">2020-06-17T14:00:30Z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